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4" r:id="rId12"/>
    <p:sldId id="272" r:id="rId13"/>
    <p:sldId id="273" r:id="rId14"/>
    <p:sldId id="275" r:id="rId15"/>
    <p:sldId id="264" r:id="rId16"/>
    <p:sldId id="265" r:id="rId17"/>
    <p:sldId id="266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5065-0796-406D-A83C-28DBFF9A129E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6C3A-5CA7-4144-B7A7-9CE89FEDC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Single%20stage%20centrifugal%20pump.m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Centrifugal%20pump%20animation.sw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GIDC DEGREE ENGINEERING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BRANCH-CIVIL</a:t>
            </a:r>
          </a:p>
          <a:p>
            <a:pPr>
              <a:buNone/>
            </a:pPr>
            <a:r>
              <a:rPr lang="en-US" sz="2400" dirty="0" smtClean="0"/>
              <a:t>ENROLLMENT NO:</a:t>
            </a:r>
          </a:p>
          <a:p>
            <a:r>
              <a:rPr lang="en-US" sz="2000" dirty="0" smtClean="0"/>
              <a:t>131100106001-ANKIT KANUBHAI THAKARIYA</a:t>
            </a:r>
          </a:p>
          <a:p>
            <a:r>
              <a:rPr lang="en-US" sz="2000" dirty="0" smtClean="0"/>
              <a:t>131100106035-PATEL MILIND DHANSHUKHLAL</a:t>
            </a:r>
          </a:p>
          <a:p>
            <a:r>
              <a:rPr lang="en-US" sz="2000" dirty="0" smtClean="0"/>
              <a:t>131100106004-CHAUDHARI PRANAV KUMAR</a:t>
            </a:r>
          </a:p>
          <a:p>
            <a:r>
              <a:rPr lang="en-US" sz="2000" dirty="0" smtClean="0"/>
              <a:t>131100106025-PATEL DHAVALKUMAR</a:t>
            </a:r>
          </a:p>
          <a:p>
            <a:r>
              <a:rPr lang="en-US" sz="2000" dirty="0" smtClean="0"/>
              <a:t>131100106007-DHODIYA NIRAL JAYESHBHAI</a:t>
            </a:r>
          </a:p>
          <a:p>
            <a:r>
              <a:rPr lang="en-US" sz="2000" dirty="0" smtClean="0"/>
              <a:t>131100106031-PATEL KAUSHIKKUMAR BABUBHAI</a:t>
            </a:r>
          </a:p>
          <a:p>
            <a:r>
              <a:rPr lang="en-US" sz="2000" dirty="0" smtClean="0"/>
              <a:t>131100106037-PATEL PRIYANKAKUMARI RAJESHBHAI</a:t>
            </a:r>
          </a:p>
          <a:p>
            <a:r>
              <a:rPr lang="en-US" sz="2000" dirty="0" smtClean="0"/>
              <a:t>131100106027-PATEL DIVYABEN UMESHBHAI</a:t>
            </a:r>
          </a:p>
          <a:p>
            <a:r>
              <a:rPr lang="en-US" sz="2000" dirty="0" smtClean="0"/>
              <a:t>131100106011-GODHANI RIDHAM BHARATBHAI</a:t>
            </a:r>
          </a:p>
          <a:p>
            <a:r>
              <a:rPr lang="en-US" sz="2000" dirty="0" smtClean="0"/>
              <a:t>131100106001-DESAI VIVEK NARESHBHAI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UMP WITH VOLUTE CAS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09" y="228600"/>
            <a:ext cx="8534582" cy="594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Impeller is surrounded by series of guide blades mounted  on a ring which is known as diffuser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Liquid leaving impeller flows through diffuser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Passage of diffuser is gradually increase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Velocity of liquid in diffuser decreases &amp; pressure increases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Advantages:</a:t>
            </a:r>
          </a:p>
          <a:p>
            <a:pPr lvl="1"/>
            <a:r>
              <a:rPr lang="en-IN" sz="3200" dirty="0" smtClean="0">
                <a:solidFill>
                  <a:srgbClr val="000000"/>
                </a:solidFill>
                <a:latin typeface="Book Antiqua" pitchFamily="18" charset="0"/>
              </a:rPr>
              <a:t>More pressure head is developed</a:t>
            </a:r>
          </a:p>
          <a:p>
            <a:pPr lvl="1"/>
            <a:r>
              <a:rPr lang="en-IN" sz="3200" dirty="0" smtClean="0">
                <a:solidFill>
                  <a:srgbClr val="000000"/>
                </a:solidFill>
                <a:latin typeface="Book Antiqua" pitchFamily="18" charset="0"/>
              </a:rPr>
              <a:t>Pump efficiency is higher</a:t>
            </a:r>
            <a:endParaRPr lang="en-IN" sz="32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32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 smtClean="0">
                <a:solidFill>
                  <a:srgbClr val="FF0066"/>
                </a:solidFill>
                <a:latin typeface="Book Antiqua" pitchFamily="18" charset="0"/>
              </a:rPr>
              <a:t>Diffuser type pump (turbine pump)</a:t>
            </a:r>
            <a:endParaRPr lang="en-IN" sz="3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Modification of volute pump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Circular chamber (annular space) is inserted between impeller &amp; volute chamber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So chamber is combination of circular &amp; spiral, known as whirlpool chamber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Liquid moving freely from impeller to volute chamber so velocity head is converted gradually in to pressure head</a:t>
            </a:r>
            <a:endParaRPr lang="en-IN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 smtClean="0">
                <a:solidFill>
                  <a:srgbClr val="FF0066"/>
                </a:solidFill>
                <a:latin typeface="Book Antiqua" pitchFamily="18" charset="0"/>
              </a:rPr>
              <a:t>Vortex type pump</a:t>
            </a:r>
            <a:endParaRPr lang="en-IN" sz="3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UMP WITH VORTEX CHAMB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945" y="0"/>
            <a:ext cx="7074110" cy="65558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UMP WITH GUIDE VANES (DIFFUSER TYPE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71" y="76200"/>
            <a:ext cx="7057859" cy="63580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05800" cy="914400"/>
          </a:xfrm>
          <a:solidFill>
            <a:srgbClr val="CCFFFF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66"/>
                </a:solidFill>
                <a:latin typeface="Book Antiqua" pitchFamily="18" charset="0"/>
              </a:rPr>
              <a:t>Volute and Diffuser casing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8153400" cy="5029200"/>
          </a:xfr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</a:rPr>
              <a:t>           </a:t>
            </a:r>
            <a:r>
              <a:rPr lang="en-US" smtClean="0">
                <a:solidFill>
                  <a:srgbClr val="000000"/>
                </a:solidFill>
                <a:latin typeface="Book Antiqua" pitchFamily="18" charset="0"/>
              </a:rPr>
              <a:t>Volute 		Diffuser (</a:t>
            </a:r>
            <a:r>
              <a:rPr lang="en-US" i="1" smtClean="0">
                <a:solidFill>
                  <a:srgbClr val="000000"/>
                </a:solidFill>
                <a:latin typeface="Book Antiqua" pitchFamily="18" charset="0"/>
              </a:rPr>
              <a:t>guide Vane</a:t>
            </a:r>
            <a:r>
              <a:rPr lang="en-US" smtClean="0">
                <a:solidFill>
                  <a:srgbClr val="000000"/>
                </a:solidFill>
                <a:latin typeface="Book Antiqua" pitchFamily="18" charset="0"/>
              </a:rPr>
              <a:t>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62200"/>
            <a:ext cx="708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914400"/>
          </a:xfrm>
          <a:solidFill>
            <a:srgbClr val="CCFFFF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66"/>
                </a:solidFill>
                <a:latin typeface="Book Antiqua" pitchFamily="18" charset="0"/>
              </a:rPr>
              <a:t>Volute and Diffuser casing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410200"/>
          </a:xfr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200" b="1" u="sng" smtClean="0">
                <a:solidFill>
                  <a:srgbClr val="FF0066"/>
                </a:solidFill>
                <a:latin typeface="Book Antiqua" pitchFamily="18" charset="0"/>
              </a:rPr>
              <a:t>Volute Casing:</a:t>
            </a: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  In this type of casing the area of flow gradually increases from the impeller outlet to the delivery pipe.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200" smtClean="0">
              <a:solidFill>
                <a:srgbClr val="000000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200" b="1" u="sng" smtClean="0">
                <a:solidFill>
                  <a:srgbClr val="FF0066"/>
                </a:solidFill>
                <a:latin typeface="Book Antiqua" pitchFamily="18" charset="0"/>
              </a:rPr>
              <a:t>Vortex Casing:</a:t>
            </a: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 If a circular chamber is provided between the impeller and volute chamber the casing is known as Vortex Chamber.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sz="2200" smtClean="0">
              <a:solidFill>
                <a:srgbClr val="000000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200" b="1" u="sng" smtClean="0">
                <a:solidFill>
                  <a:srgbClr val="FF0066"/>
                </a:solidFill>
                <a:latin typeface="Book Antiqua" pitchFamily="18" charset="0"/>
              </a:rPr>
              <a:t>Diffuser Casinng</a:t>
            </a:r>
            <a:r>
              <a:rPr lang="en-US" sz="2200" b="1" smtClean="0">
                <a:solidFill>
                  <a:srgbClr val="000000"/>
                </a:solidFill>
              </a:rPr>
              <a:t> : 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The impeller is surrounded by a diffuser.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The guide vanes are designed in such a way that the water from the impeller enters the guide vanes without shock.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 It reduces the vibration of the pump.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 Diffuser casing, the diffuser and the outer casing are stationery parts. 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  <a:latin typeface="Book Antiqua" pitchFamily="18" charset="0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05800" cy="1143000"/>
          </a:xfrm>
          <a:solidFill>
            <a:srgbClr val="CCFFFF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Book Antiqua" pitchFamily="18" charset="0"/>
              </a:rPr>
              <a:t>Priming of a centrifugal Pump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86800" cy="4953000"/>
          </a:xfr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0000"/>
                </a:solidFill>
                <a:latin typeface="Book Antiqua" pitchFamily="18" charset="0"/>
              </a:rPr>
              <a:t>The operation of filling the suction pipe, casing and a portion of delivery pipe with the liquid to be raised, before starting the pump is known as </a:t>
            </a:r>
            <a:r>
              <a:rPr lang="en-US" sz="2500" b="1" dirty="0" smtClean="0">
                <a:solidFill>
                  <a:srgbClr val="FF0066"/>
                </a:solidFill>
                <a:latin typeface="Book Antiqua" pitchFamily="18" charset="0"/>
              </a:rPr>
              <a:t>Priming</a:t>
            </a: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500" b="1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algn="just" eaLnBrk="1" hangingPunct="1">
              <a:lnSpc>
                <a:spcPct val="114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0000"/>
                </a:solidFill>
                <a:latin typeface="Book Antiqua" pitchFamily="18" charset="0"/>
              </a:rPr>
              <a:t>It is done to remove any air, gas or </a:t>
            </a:r>
            <a:r>
              <a:rPr lang="en-US" sz="2500" dirty="0" err="1" smtClean="0">
                <a:solidFill>
                  <a:srgbClr val="000000"/>
                </a:solidFill>
                <a:latin typeface="Book Antiqua" pitchFamily="18" charset="0"/>
              </a:rPr>
              <a:t>vapour</a:t>
            </a:r>
            <a:r>
              <a:rPr lang="en-US" sz="2500" dirty="0" smtClean="0">
                <a:solidFill>
                  <a:srgbClr val="000000"/>
                </a:solidFill>
                <a:latin typeface="Book Antiqua" pitchFamily="18" charset="0"/>
              </a:rPr>
              <a:t> from these parts of pump.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 smtClean="0">
                <a:solidFill>
                  <a:srgbClr val="FF0066"/>
                </a:solidFill>
                <a:latin typeface="Book Antiqua" pitchFamily="18" charset="0"/>
              </a:rPr>
              <a:t>Single stage centrifugal pumps</a:t>
            </a:r>
            <a:endParaRPr lang="en-IN" sz="3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95399"/>
          </a:xfrm>
        </p:spPr>
        <p:txBody>
          <a:bodyPr>
            <a:normAutofit/>
          </a:bodyPr>
          <a:lstStyle/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Having only one impeller</a:t>
            </a:r>
          </a:p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Use: lower head &amp; lower discharge</a:t>
            </a:r>
            <a:endParaRPr lang="en-IN" sz="25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133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Multi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 centrifugal pumps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8956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Having more then one impeller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Use: for higher head &amp; higher discharge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Types: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Impeller in series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Impeller in parallel</a:t>
            </a:r>
            <a:endParaRPr lang="en-IN" sz="2500" dirty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IN" sz="3200" b="1" kern="1200" dirty="0">
                <a:solidFill>
                  <a:srgbClr val="FF0066"/>
                </a:solidFill>
                <a:latin typeface="Book Antiqua" pitchFamily="18" charset="0"/>
                <a:ea typeface="+mj-ea"/>
                <a:cs typeface="+mj-cs"/>
              </a:rPr>
              <a:t>Impeller in </a:t>
            </a:r>
            <a:r>
              <a:rPr lang="en-IN" sz="3200" b="1" kern="1200" dirty="0">
                <a:solidFill>
                  <a:srgbClr val="FF0066"/>
                </a:solidFill>
                <a:latin typeface="Book Antiqua" pitchFamily="18" charset="0"/>
                <a:ea typeface="+mj-ea"/>
                <a:cs typeface="+mj-cs"/>
              </a:rPr>
              <a:t>series</a:t>
            </a:r>
            <a:endParaRPr lang="en-IN" sz="3200" b="1" kern="1200" dirty="0">
              <a:solidFill>
                <a:srgbClr val="FF0066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2438400"/>
          </a:xfrm>
        </p:spPr>
        <p:txBody>
          <a:bodyPr>
            <a:normAutofit/>
          </a:bodyPr>
          <a:lstStyle/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All impeller are mounted one shaft, arranged serially one after another enclosed in single casing</a:t>
            </a:r>
          </a:p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Use: for high head</a:t>
            </a:r>
          </a:p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If ‘n’ no. of impellers are mounted on shaft total head developed is ‘n’ time of head developed by single impeller</a:t>
            </a:r>
          </a:p>
          <a:p>
            <a:endParaRPr lang="en-IN" dirty="0" smtClean="0"/>
          </a:p>
        </p:txBody>
      </p:sp>
      <p:pic>
        <p:nvPicPr>
          <p:cNvPr id="6" name="Content Placeholder 5" descr="MULTI STAGE CENTRIFUGAL PUMP- IMPELLER IN SER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1020" y="3193557"/>
            <a:ext cx="5641960" cy="34358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2895600" cy="365125"/>
          </a:xfrm>
        </p:spPr>
        <p:txBody>
          <a:bodyPr/>
          <a:lstStyle/>
          <a:p>
            <a:r>
              <a:rPr lang="en-IN" dirty="0" err="1" smtClean="0"/>
              <a:t>Mayur</a:t>
            </a:r>
            <a:r>
              <a:rPr lang="en-IN" dirty="0" smtClean="0"/>
              <a:t> Patel (M. Tech CAD/CAM)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303S_9304S_HM_c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581400" y="381000"/>
            <a:ext cx="5257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8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CENTRIFUGAL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ULTI STAGE CENTRIFUGAL PUMP- IMPELLER IN PARALL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600" y="2926564"/>
            <a:ext cx="7620000" cy="339803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86800" cy="2362200"/>
          </a:xfrm>
        </p:spPr>
        <p:txBody>
          <a:bodyPr>
            <a:normAutofit/>
          </a:bodyPr>
          <a:lstStyle/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Impellers are mounted on separate parallel shaft</a:t>
            </a:r>
          </a:p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Use: for high discharge</a:t>
            </a:r>
          </a:p>
          <a:p>
            <a:r>
              <a:rPr lang="en-IN" sz="2500" dirty="0" smtClean="0">
                <a:solidFill>
                  <a:srgbClr val="000000"/>
                </a:solidFill>
                <a:latin typeface="Book Antiqua" pitchFamily="18" charset="0"/>
              </a:rPr>
              <a:t>If ‘n’ no. of impellers are mounted on shaft total discharge of pump is ‘n’ time of discharge developed by single impeller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IN" sz="3200" b="1" kern="1200" dirty="0">
                <a:solidFill>
                  <a:srgbClr val="FF0066"/>
                </a:solidFill>
                <a:latin typeface="Book Antiqua" pitchFamily="18" charset="0"/>
                <a:ea typeface="+mj-ea"/>
                <a:cs typeface="+mj-cs"/>
              </a:rPr>
              <a:t>Impeller in </a:t>
            </a:r>
            <a:r>
              <a:rPr lang="en-IN" sz="3200" b="1" kern="1200" dirty="0">
                <a:solidFill>
                  <a:srgbClr val="FF0066"/>
                </a:solidFill>
                <a:latin typeface="Book Antiqua" pitchFamily="18" charset="0"/>
                <a:ea typeface="+mj-ea"/>
                <a:cs typeface="+mj-cs"/>
              </a:rPr>
              <a:t>parallel</a:t>
            </a:r>
            <a:endParaRPr lang="en-IN" sz="3200" b="1" kern="1200" dirty="0">
              <a:solidFill>
                <a:srgbClr val="FF0066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000000"/>
                </a:solidFill>
                <a:latin typeface="Book Antiqua" pitchFamily="18" charset="0"/>
              </a:rPr>
              <a:t>Mechanical energy is converted into pressure energy by means of centrifugal force</a:t>
            </a:r>
          </a:p>
          <a:p>
            <a:r>
              <a:rPr lang="en-IN" sz="2800" dirty="0" smtClean="0">
                <a:solidFill>
                  <a:srgbClr val="000000"/>
                </a:solidFill>
                <a:latin typeface="Book Antiqua" pitchFamily="18" charset="0"/>
              </a:rPr>
              <a:t>Main parts of centrifugal pump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Impeller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Casing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Suction pipe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Foot valve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Strainer</a:t>
            </a:r>
          </a:p>
          <a:p>
            <a:pPr lvl="1"/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Delivery pipe</a:t>
            </a:r>
          </a:p>
          <a:p>
            <a:r>
              <a:rPr lang="en-IN" sz="2800" dirty="0" smtClean="0">
                <a:solidFill>
                  <a:srgbClr val="000000"/>
                </a:solidFill>
                <a:latin typeface="Book Antiqua" pitchFamily="18" charset="0"/>
              </a:rPr>
              <a:t>Working</a:t>
            </a:r>
          </a:p>
          <a:p>
            <a:r>
              <a:rPr lang="en-IN" sz="2800" dirty="0" smtClean="0">
                <a:solidFill>
                  <a:srgbClr val="000000"/>
                </a:solidFill>
                <a:latin typeface="Book Antiqua" pitchFamily="18" charset="0"/>
              </a:rPr>
              <a:t>Suction head, delivery head &amp; total head</a:t>
            </a:r>
          </a:p>
          <a:p>
            <a:pPr lvl="1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6050"/>
            <a:ext cx="8305800" cy="539750"/>
          </a:xfrm>
          <a:solidFill>
            <a:srgbClr val="CCFFFF"/>
          </a:solidFill>
          <a:ln w="28575">
            <a:solidFill>
              <a:srgbClr val="6633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Book Antiqua" pitchFamily="18" charset="0"/>
              </a:rPr>
              <a:t>Working Principle of Centrifugal pump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8915400" cy="3505200"/>
          </a:xfr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Book Antiqua" pitchFamily="18" charset="0"/>
              </a:rPr>
              <a:t>Principle:</a:t>
            </a:r>
            <a:r>
              <a:rPr lang="en-US" sz="2800" dirty="0" smtClean="0">
                <a:solidFill>
                  <a:srgbClr val="000000"/>
                </a:solidFill>
                <a:latin typeface="Book Antiqua" pitchFamily="18" charset="0"/>
              </a:rPr>
              <a:t> When a certain mass of fluid is rotated by an external source, it is thrown away from the central axis of rotation and a centrifugal head is impressed which enables it to rise to a higher level.</a:t>
            </a:r>
            <a:endParaRPr lang="en-US" sz="2200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457200"/>
            <a:ext cx="8077200" cy="6858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Book Antiqua" pitchFamily="18" charset="0"/>
              </a:rPr>
              <a:t>Centrifugal Pumps</a:t>
            </a:r>
          </a:p>
        </p:txBody>
      </p:sp>
      <p:pic>
        <p:nvPicPr>
          <p:cNvPr id="11267" name="Picture 4" descr="centrifugal pump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2578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077200" cy="8382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Book Antiqua" pitchFamily="18" charset="0"/>
              </a:rPr>
              <a:t>Centrifugal Pump - Working</a:t>
            </a:r>
          </a:p>
        </p:txBody>
      </p:sp>
      <p:pic>
        <p:nvPicPr>
          <p:cNvPr id="12291" name="Picture 4" descr="CentrifugalPump diffuser casing animation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05800" cy="762000"/>
          </a:xfrm>
          <a:solidFill>
            <a:srgbClr val="CCFFFF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Book Antiqua" pitchFamily="18" charset="0"/>
              </a:rPr>
              <a:t>Components of Centrifugal pump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8153400" cy="5334000"/>
          </a:xfr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just"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A rotating component comprising of an impeller and a shaft.</a:t>
            </a: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algn="just"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A stationery component comprising a volute (casing), suction and delivery pipe.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077200" cy="10668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66"/>
                </a:solidFill>
                <a:latin typeface="Book Antiqua" pitchFamily="18" charset="0"/>
              </a:rPr>
              <a:t>Volute and Vortex Casing</a:t>
            </a:r>
          </a:p>
        </p:txBody>
      </p:sp>
      <p:pic>
        <p:nvPicPr>
          <p:cNvPr id="14339" name="Picture 4" descr="centrifugal p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3687763" cy="381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5" descr="centrifugal pum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721100" cy="381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81000" y="5562600"/>
            <a:ext cx="3733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Book Antiqua" pitchFamily="18" charset="0"/>
              </a:rPr>
              <a:t>Volute Casing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72000" y="5562600"/>
            <a:ext cx="3733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Book Antiqua" pitchFamily="18" charset="0"/>
              </a:rPr>
              <a:t>Vortex Casing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C0C0C0"/>
          </a:solidFill>
          <a:ln w="28575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 smtClean="0">
                <a:solidFill>
                  <a:srgbClr val="FF0066"/>
                </a:solidFill>
                <a:latin typeface="Book Antiqua" pitchFamily="18" charset="0"/>
              </a:rPr>
              <a:t>Volute type pump</a:t>
            </a:r>
            <a:endParaRPr lang="en-IN" sz="32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Impeller is surrounded by spiral casing (Volute chamber)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Volute chamber provides gradual increase in area of flow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Impeller increase the K.E. of liquid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Liquid leaving impeller enters in volute casing with high velocity &amp; its pressure is increased due to increase in area</a:t>
            </a:r>
          </a:p>
          <a:p>
            <a:r>
              <a:rPr lang="en-IN" dirty="0" smtClean="0">
                <a:solidFill>
                  <a:srgbClr val="000000"/>
                </a:solidFill>
                <a:latin typeface="Book Antiqua" pitchFamily="18" charset="0"/>
              </a:rPr>
              <a:t>Disadvantage: greater eddy losses, so decreasing overall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Mayur Patel (M. Tech CAD/CAM)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708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GIDC DEGREE ENGINEERING COLLEGE</vt:lpstr>
      <vt:lpstr>Slide 2</vt:lpstr>
      <vt:lpstr>Slide 3</vt:lpstr>
      <vt:lpstr>Working Principle of Centrifugal pump</vt:lpstr>
      <vt:lpstr>Centrifugal Pumps</vt:lpstr>
      <vt:lpstr>Centrifugal Pump - Working</vt:lpstr>
      <vt:lpstr>Components of Centrifugal pump</vt:lpstr>
      <vt:lpstr>Volute and Vortex Casing</vt:lpstr>
      <vt:lpstr>Volute type pump</vt:lpstr>
      <vt:lpstr>Slide 10</vt:lpstr>
      <vt:lpstr>Diffuser type pump (turbine pump)</vt:lpstr>
      <vt:lpstr>Vortex type pump</vt:lpstr>
      <vt:lpstr>Slide 13</vt:lpstr>
      <vt:lpstr>Slide 14</vt:lpstr>
      <vt:lpstr>Volute and Diffuser casing</vt:lpstr>
      <vt:lpstr>Volute and Diffuser casing</vt:lpstr>
      <vt:lpstr>Priming of a centrifugal Pump</vt:lpstr>
      <vt:lpstr>Single stage centrifugal pumps</vt:lpstr>
      <vt:lpstr>Impeller in series</vt:lpstr>
      <vt:lpstr>Impeller in parallel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daksh</dc:creator>
  <cp:lastModifiedBy>daksh</cp:lastModifiedBy>
  <cp:revision>4</cp:revision>
  <dcterms:created xsi:type="dcterms:W3CDTF">2013-12-20T09:22:58Z</dcterms:created>
  <dcterms:modified xsi:type="dcterms:W3CDTF">2013-12-20T10:18:21Z</dcterms:modified>
</cp:coreProperties>
</file>